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77"/>
  </p:notesMasterIdLst>
  <p:handoutMasterIdLst>
    <p:handoutMasterId r:id="rId78"/>
  </p:handoutMasterIdLst>
  <p:sldIdLst>
    <p:sldId id="471" r:id="rId2"/>
    <p:sldId id="624" r:id="rId3"/>
    <p:sldId id="525" r:id="rId4"/>
    <p:sldId id="531" r:id="rId5"/>
    <p:sldId id="617" r:id="rId6"/>
    <p:sldId id="625" r:id="rId7"/>
    <p:sldId id="631" r:id="rId8"/>
    <p:sldId id="628" r:id="rId9"/>
    <p:sldId id="634" r:id="rId10"/>
    <p:sldId id="629" r:id="rId11"/>
    <p:sldId id="626" r:id="rId12"/>
    <p:sldId id="627" r:id="rId13"/>
    <p:sldId id="630" r:id="rId14"/>
    <p:sldId id="632" r:id="rId15"/>
    <p:sldId id="633" r:id="rId16"/>
    <p:sldId id="530" r:id="rId17"/>
    <p:sldId id="615" r:id="rId18"/>
    <p:sldId id="539" r:id="rId19"/>
    <p:sldId id="540" r:id="rId20"/>
    <p:sldId id="541" r:id="rId21"/>
    <p:sldId id="542" r:id="rId22"/>
    <p:sldId id="543" r:id="rId23"/>
    <p:sldId id="544" r:id="rId24"/>
    <p:sldId id="590" r:id="rId25"/>
    <p:sldId id="545" r:id="rId26"/>
    <p:sldId id="623" r:id="rId27"/>
    <p:sldId id="546" r:id="rId28"/>
    <p:sldId id="548" r:id="rId29"/>
    <p:sldId id="549" r:id="rId30"/>
    <p:sldId id="589" r:id="rId31"/>
    <p:sldId id="550" r:id="rId32"/>
    <p:sldId id="598" r:id="rId33"/>
    <p:sldId id="551" r:id="rId34"/>
    <p:sldId id="552" r:id="rId35"/>
    <p:sldId id="553" r:id="rId36"/>
    <p:sldId id="554" r:id="rId37"/>
    <p:sldId id="616" r:id="rId38"/>
    <p:sldId id="556" r:id="rId39"/>
    <p:sldId id="618" r:id="rId40"/>
    <p:sldId id="557" r:id="rId41"/>
    <p:sldId id="560" r:id="rId42"/>
    <p:sldId id="596" r:id="rId43"/>
    <p:sldId id="561" r:id="rId44"/>
    <p:sldId id="597" r:id="rId45"/>
    <p:sldId id="619" r:id="rId46"/>
    <p:sldId id="635" r:id="rId47"/>
    <p:sldId id="636" r:id="rId48"/>
    <p:sldId id="563" r:id="rId49"/>
    <p:sldId id="565" r:id="rId50"/>
    <p:sldId id="600" r:id="rId51"/>
    <p:sldId id="599" r:id="rId52"/>
    <p:sldId id="567" r:id="rId53"/>
    <p:sldId id="606" r:id="rId54"/>
    <p:sldId id="601" r:id="rId55"/>
    <p:sldId id="604" r:id="rId56"/>
    <p:sldId id="568" r:id="rId57"/>
    <p:sldId id="605" r:id="rId58"/>
    <p:sldId id="574" r:id="rId59"/>
    <p:sldId id="620" r:id="rId60"/>
    <p:sldId id="577" r:id="rId61"/>
    <p:sldId id="578" r:id="rId62"/>
    <p:sldId id="621" r:id="rId63"/>
    <p:sldId id="581" r:id="rId64"/>
    <p:sldId id="584" r:id="rId65"/>
    <p:sldId id="585" r:id="rId66"/>
    <p:sldId id="622" r:id="rId67"/>
    <p:sldId id="528" r:id="rId68"/>
    <p:sldId id="588" r:id="rId69"/>
    <p:sldId id="587" r:id="rId70"/>
    <p:sldId id="610" r:id="rId71"/>
    <p:sldId id="614" r:id="rId72"/>
    <p:sldId id="611" r:id="rId73"/>
    <p:sldId id="612" r:id="rId74"/>
    <p:sldId id="518" r:id="rId75"/>
    <p:sldId id="47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9"/>
    <p:restoredTop sz="89599"/>
  </p:normalViewPr>
  <p:slideViewPr>
    <p:cSldViewPr snapToGrid="0" snapToObjects="1">
      <p:cViewPr varScale="1">
        <p:scale>
          <a:sx n="100" d="100"/>
          <a:sy n="100" d="100"/>
        </p:scale>
        <p:origin x="1040" y="160"/>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7/4/20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7/4/20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focuses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86106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deck gives an overview of the tools and tech underlying RNA-seq.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a:p>
            <a:endParaRPr lang="en-US" dirty="0"/>
          </a:p>
          <a:p>
            <a:r>
              <a:rPr lang="en-US" b="1" dirty="0"/>
              <a:t>What is an HPC? </a:t>
            </a:r>
            <a:r>
              <a:rPr lang="en-US" b="0" dirty="0"/>
              <a:t>https://</a:t>
            </a:r>
            <a:r>
              <a:rPr lang="en-US" b="0" dirty="0" err="1"/>
              <a:t>insidehpc.com</a:t>
            </a:r>
            <a:r>
              <a:rPr lang="en-US" b="0" dirty="0"/>
              <a:t>/</a:t>
            </a:r>
            <a:r>
              <a:rPr lang="en-US" b="0" dirty="0" err="1"/>
              <a:t>hpc</a:t>
            </a:r>
            <a:r>
              <a:rPr lang="en-US" b="0" dirty="0"/>
              <a:t>-basic-training/what-is-</a:t>
            </a:r>
            <a:r>
              <a:rPr lang="en-US" b="0" dirty="0" err="1"/>
              <a:t>hpc</a:t>
            </a:r>
            <a:r>
              <a:rPr lang="en-US" b="0"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9623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35</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55</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56</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61</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64</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65</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a:p>
            <a:endParaRPr lang="en-US" dirty="0"/>
          </a:p>
          <a:p>
            <a:r>
              <a:rPr lang="en-US" dirty="0"/>
              <a:t>All UCSF/Gladstone affiliates can request access to Wynton. Visit https://</a:t>
            </a:r>
            <a:r>
              <a:rPr lang="en-US" dirty="0" err="1"/>
              <a:t>wynton.ucsf.edu</a:t>
            </a:r>
            <a:r>
              <a:rPr lang="en-US" dirty="0"/>
              <a:t>/</a:t>
            </a:r>
            <a:r>
              <a:rPr lang="en-US" dirty="0" err="1"/>
              <a:t>hpc</a:t>
            </a:r>
            <a:r>
              <a:rPr lang="en-US" dirty="0"/>
              <a:t>/get-started/access-</a:t>
            </a:r>
            <a:r>
              <a:rPr lang="en-US" dirty="0" err="1"/>
              <a:t>cluster.html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74</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75</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Visit </a:t>
            </a:r>
            <a:r>
              <a:rPr lang="en-US" dirty="0">
                <a:hlinkClick r:id="rId3"/>
              </a:rPr>
              <a:t>https://usegalaxy.org/</a:t>
            </a:r>
            <a:r>
              <a:rPr lang="en-US" dirty="0"/>
              <a:t> and look for these tools in the Tools shed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Login to a Wynton dev node and search for the tools using module spider</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7868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a:t>
            </a:r>
            <a:r>
              <a:rPr lang="en-US" dirty="0" err="1"/>
              <a:t>hpc.rtu.lv</a:t>
            </a:r>
            <a:r>
              <a:rPr lang="en-US" dirty="0"/>
              <a:t>/introduction-to-</a:t>
            </a:r>
            <a:r>
              <a:rPr lang="en-US" dirty="0" err="1"/>
              <a:t>hpc</a:t>
            </a:r>
            <a:r>
              <a:rPr lang="en-US" dirty="0"/>
              <a:t>/?</a:t>
            </a:r>
            <a:r>
              <a:rPr lang="en-US" dirty="0" err="1"/>
              <a:t>lang</a:t>
            </a:r>
            <a:r>
              <a:rPr lang="en-US" dirty="0"/>
              <a:t>=</a:t>
            </a:r>
            <a:r>
              <a:rPr lang="en-US" dirty="0" err="1"/>
              <a:t>en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08172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553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gigascience.biomedcentral.com</a:t>
            </a:r>
            <a:r>
              <a:rPr lang="en-US" dirty="0"/>
              <a:t>/track/pdf/10.1186/s13742-016-0135-4</a:t>
            </a:r>
          </a:p>
          <a:p>
            <a:endParaRPr lang="en-US" dirty="0"/>
          </a:p>
          <a:p>
            <a:r>
              <a:rPr lang="en-US" dirty="0"/>
              <a:t>Paper introducing Singularity: https://</a:t>
            </a:r>
            <a:r>
              <a:rPr lang="en-US" dirty="0" err="1"/>
              <a:t>journals.plos.org</a:t>
            </a:r>
            <a:r>
              <a:rPr lang="en-US" dirty="0"/>
              <a:t>/</a:t>
            </a:r>
            <a:r>
              <a:rPr lang="en-US" dirty="0" err="1"/>
              <a:t>plosone</a:t>
            </a:r>
            <a:r>
              <a:rPr lang="en-US" dirty="0"/>
              <a:t>/article/</a:t>
            </a:r>
            <a:r>
              <a:rPr lang="en-US" dirty="0" err="1"/>
              <a:t>file?id</a:t>
            </a:r>
            <a:r>
              <a:rPr lang="en-US" dirty="0"/>
              <a:t>=10.1371/journal.pone.0177459&amp;type=printable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3547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www.howtogeek.com</a:t>
            </a:r>
            <a:r>
              <a:rPr lang="en-US" dirty="0"/>
              <a:t>/182649/</a:t>
            </a:r>
            <a:r>
              <a:rPr lang="en-US" dirty="0" err="1"/>
              <a:t>htg</a:t>
            </a:r>
            <a:r>
              <a:rPr lang="en-US" dirty="0"/>
              <a:t>-explains-what-is-</a:t>
            </a:r>
            <a:r>
              <a:rPr lang="en-US" dirty="0" err="1"/>
              <a:t>unix</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51184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4" Type="http://schemas.openxmlformats.org/officeDocument/2006/relationships/hyperlink" Target="https://www.rna-seqblog.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usegalaxy.or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July,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1CD77C-9CF0-2641-9BB1-4CF95B98668A}"/>
              </a:ext>
            </a:extLst>
          </p:cNvPr>
          <p:cNvSpPr>
            <a:spLocks noGrp="1"/>
          </p:cNvSpPr>
          <p:nvPr>
            <p:ph type="body" sz="quarter" idx="10"/>
          </p:nvPr>
        </p:nvSpPr>
        <p:spPr>
          <a:xfrm>
            <a:off x="838200" y="2176929"/>
            <a:ext cx="4909458" cy="3699987"/>
          </a:xfrm>
        </p:spPr>
        <p:txBody>
          <a:bodyPr/>
          <a:lstStyle/>
          <a:p>
            <a:r>
              <a:rPr lang="en-US" dirty="0"/>
              <a:t>How to access Wynton? Visit:</a:t>
            </a:r>
          </a:p>
          <a:p>
            <a:pPr marL="457200" lvl="1" indent="0">
              <a:buNone/>
            </a:pPr>
            <a:r>
              <a:rPr lang="en-US" dirty="0">
                <a:hlinkClick r:id="rId3"/>
              </a:rPr>
              <a:t>https://wynton.ucsf.edu/hpc/get-started/access-cluster.html</a:t>
            </a:r>
            <a:endParaRPr lang="en-US" dirty="0"/>
          </a:p>
          <a:p>
            <a:pPr marL="114300" indent="0">
              <a:buNone/>
            </a:pPr>
            <a:endParaRPr lang="en-US" dirty="0"/>
          </a:p>
          <a:p>
            <a:pPr marL="571500"/>
            <a:r>
              <a:rPr lang="en-US" dirty="0"/>
              <a:t>Most universities/ institutions doing data-intensive science have HPC cluster on campus.</a:t>
            </a:r>
          </a:p>
        </p:txBody>
      </p:sp>
      <p:sp>
        <p:nvSpPr>
          <p:cNvPr id="3" name="Title 2">
            <a:extLst>
              <a:ext uri="{FF2B5EF4-FFF2-40B4-BE49-F238E27FC236}">
                <a16:creationId xmlns:a16="http://schemas.microsoft.com/office/drawing/2014/main" id="{B92D0CDD-DBE2-F742-A53D-0B5975B6E5ED}"/>
              </a:ext>
            </a:extLst>
          </p:cNvPr>
          <p:cNvSpPr>
            <a:spLocks noGrp="1"/>
          </p:cNvSpPr>
          <p:nvPr>
            <p:ph type="title"/>
          </p:nvPr>
        </p:nvSpPr>
        <p:spPr/>
        <p:txBody>
          <a:bodyPr>
            <a:normAutofit/>
          </a:bodyPr>
          <a:lstStyle/>
          <a:p>
            <a:r>
              <a:rPr lang="en-US" sz="3600" dirty="0"/>
              <a:t>Wynton is a high-performance computing (HPC) system for UCSF affiliates</a:t>
            </a:r>
          </a:p>
        </p:txBody>
      </p:sp>
      <p:sp>
        <p:nvSpPr>
          <p:cNvPr id="4" name="Slide Number Placeholder 3">
            <a:extLst>
              <a:ext uri="{FF2B5EF4-FFF2-40B4-BE49-F238E27FC236}">
                <a16:creationId xmlns:a16="http://schemas.microsoft.com/office/drawing/2014/main" id="{B56952AB-0EA7-A849-B5D7-BCC67AFDB62A}"/>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2478BB01-63D6-C441-BE64-EE49E93594B9}"/>
              </a:ext>
            </a:extLst>
          </p:cNvPr>
          <p:cNvPicPr>
            <a:picLocks noChangeAspect="1"/>
          </p:cNvPicPr>
          <p:nvPr/>
        </p:nvPicPr>
        <p:blipFill>
          <a:blip r:embed="rId4"/>
          <a:stretch>
            <a:fillRect/>
          </a:stretch>
        </p:blipFill>
        <p:spPr>
          <a:xfrm>
            <a:off x="5747658" y="1811179"/>
            <a:ext cx="6200502" cy="4058920"/>
          </a:xfrm>
          <a:prstGeom prst="rect">
            <a:avLst/>
          </a:prstGeom>
        </p:spPr>
      </p:pic>
      <p:sp>
        <p:nvSpPr>
          <p:cNvPr id="7" name="TextBox 6">
            <a:extLst>
              <a:ext uri="{FF2B5EF4-FFF2-40B4-BE49-F238E27FC236}">
                <a16:creationId xmlns:a16="http://schemas.microsoft.com/office/drawing/2014/main" id="{ED8545EA-EFB6-C940-87AA-D53DCF208B9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41081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0EED5-B2E7-324B-B88D-64D0614A908C}"/>
              </a:ext>
            </a:extLst>
          </p:cNvPr>
          <p:cNvSpPr>
            <a:spLocks noGrp="1"/>
          </p:cNvSpPr>
          <p:nvPr>
            <p:ph type="body" sz="quarter" idx="10"/>
          </p:nvPr>
        </p:nvSpPr>
        <p:spPr>
          <a:xfrm>
            <a:off x="838200" y="1876483"/>
            <a:ext cx="5288280" cy="4602286"/>
          </a:xfrm>
        </p:spPr>
        <p:txBody>
          <a:bodyPr/>
          <a:lstStyle/>
          <a:p>
            <a:r>
              <a:rPr lang="en-US" dirty="0"/>
              <a:t>Tools are constantly under development</a:t>
            </a:r>
          </a:p>
          <a:p>
            <a:pPr lvl="1"/>
            <a:r>
              <a:rPr lang="en-US" dirty="0"/>
              <a:t>=&gt; Many versions around</a:t>
            </a:r>
          </a:p>
          <a:p>
            <a:pPr lvl="1"/>
            <a:endParaRPr lang="en-US" sz="1100" dirty="0"/>
          </a:p>
          <a:p>
            <a:r>
              <a:rPr lang="en-US" dirty="0"/>
              <a:t>Dependencies complicate installations</a:t>
            </a:r>
          </a:p>
          <a:p>
            <a:pPr lvl="1"/>
            <a:r>
              <a:rPr lang="en-US" dirty="0"/>
              <a:t>Dependencies are also constantly under development</a:t>
            </a:r>
          </a:p>
          <a:p>
            <a:pPr lvl="1"/>
            <a:r>
              <a:rPr lang="en-US" dirty="0"/>
              <a:t>=&gt; Many versions around</a:t>
            </a:r>
          </a:p>
          <a:p>
            <a:endParaRPr lang="en-US" sz="1100" dirty="0"/>
          </a:p>
          <a:p>
            <a:r>
              <a:rPr lang="en-US" dirty="0"/>
              <a:t>Different labs use different programming languages</a:t>
            </a:r>
          </a:p>
        </p:txBody>
      </p:sp>
      <p:sp>
        <p:nvSpPr>
          <p:cNvPr id="3" name="Title 2">
            <a:extLst>
              <a:ext uri="{FF2B5EF4-FFF2-40B4-BE49-F238E27FC236}">
                <a16:creationId xmlns:a16="http://schemas.microsoft.com/office/drawing/2014/main" id="{4E4BEDAA-7A86-E740-B226-984EB87CE7AE}"/>
              </a:ext>
            </a:extLst>
          </p:cNvPr>
          <p:cNvSpPr>
            <a:spLocks noGrp="1"/>
          </p:cNvSpPr>
          <p:nvPr>
            <p:ph type="title"/>
          </p:nvPr>
        </p:nvSpPr>
        <p:spPr/>
        <p:txBody>
          <a:bodyPr/>
          <a:lstStyle/>
          <a:p>
            <a:r>
              <a:rPr lang="en-US" dirty="0"/>
              <a:t>Containers enable reproducibility</a:t>
            </a:r>
          </a:p>
        </p:txBody>
      </p:sp>
      <p:sp>
        <p:nvSpPr>
          <p:cNvPr id="4" name="Slide Number Placeholder 3">
            <a:extLst>
              <a:ext uri="{FF2B5EF4-FFF2-40B4-BE49-F238E27FC236}">
                <a16:creationId xmlns:a16="http://schemas.microsoft.com/office/drawing/2014/main" id="{B0B35A8F-6DC7-544C-AB5B-6A630DC0E589}"/>
              </a:ext>
            </a:extLst>
          </p:cNvPr>
          <p:cNvSpPr>
            <a:spLocks noGrp="1"/>
          </p:cNvSpPr>
          <p:nvPr>
            <p:ph type="sldNum" sz="quarter" idx="13"/>
          </p:nvPr>
        </p:nvSpPr>
        <p:spPr/>
        <p:txBody>
          <a:bodyPr/>
          <a:lstStyle/>
          <a:p>
            <a:fld id="{F5936FD3-174D-8740-A172-B7093C3E1B2E}" type="slidenum">
              <a:rPr lang="en-US" smtClean="0"/>
              <a:t>11</a:t>
            </a:fld>
            <a:endParaRPr lang="en-US"/>
          </a:p>
        </p:txBody>
      </p:sp>
      <p:pic>
        <p:nvPicPr>
          <p:cNvPr id="7" name="Picture 6">
            <a:extLst>
              <a:ext uri="{FF2B5EF4-FFF2-40B4-BE49-F238E27FC236}">
                <a16:creationId xmlns:a16="http://schemas.microsoft.com/office/drawing/2014/main" id="{1D9351FF-1B61-9C41-8E2A-DD3F9F024891}"/>
              </a:ext>
            </a:extLst>
          </p:cNvPr>
          <p:cNvPicPr>
            <a:picLocks noChangeAspect="1"/>
          </p:cNvPicPr>
          <p:nvPr/>
        </p:nvPicPr>
        <p:blipFill>
          <a:blip r:embed="rId3"/>
          <a:stretch>
            <a:fillRect/>
          </a:stretch>
        </p:blipFill>
        <p:spPr>
          <a:xfrm>
            <a:off x="6666411" y="1775619"/>
            <a:ext cx="5181600" cy="4580732"/>
          </a:xfrm>
          <a:prstGeom prst="rect">
            <a:avLst/>
          </a:prstGeom>
        </p:spPr>
      </p:pic>
    </p:spTree>
    <p:extLst>
      <p:ext uri="{BB962C8B-B14F-4D97-AF65-F5344CB8AC3E}">
        <p14:creationId xmlns:p14="http://schemas.microsoft.com/office/powerpoint/2010/main" val="40060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644AE-0275-994F-B3DB-47D1B45FBEDB}"/>
              </a:ext>
            </a:extLst>
          </p:cNvPr>
          <p:cNvSpPr>
            <a:spLocks noGrp="1"/>
          </p:cNvSpPr>
          <p:nvPr>
            <p:ph type="body" sz="quarter" idx="10"/>
          </p:nvPr>
        </p:nvSpPr>
        <p:spPr>
          <a:xfrm>
            <a:off x="838199" y="1876483"/>
            <a:ext cx="4778829" cy="4479867"/>
          </a:xfrm>
        </p:spPr>
        <p:txBody>
          <a:bodyPr/>
          <a:lstStyle/>
          <a:p>
            <a:r>
              <a:rPr lang="en-US" dirty="0"/>
              <a:t>Containerization software examples:</a:t>
            </a:r>
          </a:p>
          <a:p>
            <a:pPr lvl="1"/>
            <a:r>
              <a:rPr lang="en-US" dirty="0"/>
              <a:t>Singularity </a:t>
            </a:r>
          </a:p>
          <a:p>
            <a:pPr lvl="1"/>
            <a:r>
              <a:rPr lang="en-US" dirty="0"/>
              <a:t>Docker (has security issues in the context of HPC)</a:t>
            </a:r>
          </a:p>
          <a:p>
            <a:pPr lvl="1"/>
            <a:endParaRPr lang="en-US" sz="900" dirty="0"/>
          </a:p>
          <a:p>
            <a:r>
              <a:rPr lang="en-US" dirty="0"/>
              <a:t>Containers can be deployed on commercial cloud computing platforms, e.g., Amazon Web Services</a:t>
            </a:r>
          </a:p>
        </p:txBody>
      </p:sp>
      <p:sp>
        <p:nvSpPr>
          <p:cNvPr id="3" name="Title 2">
            <a:extLst>
              <a:ext uri="{FF2B5EF4-FFF2-40B4-BE49-F238E27FC236}">
                <a16:creationId xmlns:a16="http://schemas.microsoft.com/office/drawing/2014/main" id="{DDCF6099-D723-6740-8B89-CDB143EAEC30}"/>
              </a:ext>
            </a:extLst>
          </p:cNvPr>
          <p:cNvSpPr>
            <a:spLocks noGrp="1"/>
          </p:cNvSpPr>
          <p:nvPr>
            <p:ph type="title"/>
          </p:nvPr>
        </p:nvSpPr>
        <p:spPr/>
        <p:txBody>
          <a:bodyPr>
            <a:normAutofit/>
          </a:bodyPr>
          <a:lstStyle/>
          <a:p>
            <a:r>
              <a:rPr lang="en-US" sz="4000" dirty="0"/>
              <a:t>A container is like a computer within a computer</a:t>
            </a:r>
          </a:p>
        </p:txBody>
      </p:sp>
      <p:sp>
        <p:nvSpPr>
          <p:cNvPr id="4" name="Slide Number Placeholder 3">
            <a:extLst>
              <a:ext uri="{FF2B5EF4-FFF2-40B4-BE49-F238E27FC236}">
                <a16:creationId xmlns:a16="http://schemas.microsoft.com/office/drawing/2014/main" id="{17FD0718-F23D-B643-A57D-D9C6FF12D30C}"/>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6" name="Picture 5">
            <a:extLst>
              <a:ext uri="{FF2B5EF4-FFF2-40B4-BE49-F238E27FC236}">
                <a16:creationId xmlns:a16="http://schemas.microsoft.com/office/drawing/2014/main" id="{0169DA27-FB51-0445-AC8F-F3D6810BE862}"/>
              </a:ext>
            </a:extLst>
          </p:cNvPr>
          <p:cNvPicPr>
            <a:picLocks noChangeAspect="1"/>
          </p:cNvPicPr>
          <p:nvPr/>
        </p:nvPicPr>
        <p:blipFill>
          <a:blip r:embed="rId3"/>
          <a:stretch>
            <a:fillRect/>
          </a:stretch>
        </p:blipFill>
        <p:spPr>
          <a:xfrm>
            <a:off x="5948045" y="1876483"/>
            <a:ext cx="5325110" cy="3987800"/>
          </a:xfrm>
          <a:prstGeom prst="rect">
            <a:avLst/>
          </a:prstGeom>
        </p:spPr>
      </p:pic>
      <p:sp>
        <p:nvSpPr>
          <p:cNvPr id="7" name="TextBox 6">
            <a:extLst>
              <a:ext uri="{FF2B5EF4-FFF2-40B4-BE49-F238E27FC236}">
                <a16:creationId xmlns:a16="http://schemas.microsoft.com/office/drawing/2014/main" id="{48281FC2-4D40-A841-8E6B-7AC42D0C57E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60631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1D7FA-717E-8E40-B8DB-543F4C87ED6E}"/>
              </a:ext>
            </a:extLst>
          </p:cNvPr>
          <p:cNvSpPr>
            <a:spLocks noGrp="1"/>
          </p:cNvSpPr>
          <p:nvPr>
            <p:ph type="body" sz="quarter" idx="10"/>
          </p:nvPr>
        </p:nvSpPr>
        <p:spPr>
          <a:xfrm>
            <a:off x="838200" y="1876482"/>
            <a:ext cx="4543697" cy="2583271"/>
          </a:xfrm>
        </p:spPr>
        <p:txBody>
          <a:bodyPr/>
          <a:lstStyle/>
          <a:p>
            <a:r>
              <a:rPr lang="en-US" dirty="0"/>
              <a:t>Limited support for MacOS</a:t>
            </a:r>
          </a:p>
          <a:p>
            <a:endParaRPr lang="en-US" dirty="0"/>
          </a:p>
          <a:p>
            <a:r>
              <a:rPr lang="en-US" dirty="0"/>
              <a:t>Even more limited support for Microsoft Windows</a:t>
            </a:r>
          </a:p>
        </p:txBody>
      </p:sp>
      <p:sp>
        <p:nvSpPr>
          <p:cNvPr id="3" name="Title 2">
            <a:extLst>
              <a:ext uri="{FF2B5EF4-FFF2-40B4-BE49-F238E27FC236}">
                <a16:creationId xmlns:a16="http://schemas.microsoft.com/office/drawing/2014/main" id="{368E69CB-13DB-5047-B2BA-363B6E8AAD4E}"/>
              </a:ext>
            </a:extLst>
          </p:cNvPr>
          <p:cNvSpPr>
            <a:spLocks noGrp="1"/>
          </p:cNvSpPr>
          <p:nvPr>
            <p:ph type="title"/>
          </p:nvPr>
        </p:nvSpPr>
        <p:spPr/>
        <p:txBody>
          <a:bodyPr>
            <a:normAutofit/>
          </a:bodyPr>
          <a:lstStyle/>
          <a:p>
            <a:r>
              <a:rPr lang="en-US" sz="4000" dirty="0"/>
              <a:t>Best to use singularity with Linux (currently)</a:t>
            </a:r>
          </a:p>
        </p:txBody>
      </p:sp>
      <p:sp>
        <p:nvSpPr>
          <p:cNvPr id="4" name="Slide Number Placeholder 3">
            <a:extLst>
              <a:ext uri="{FF2B5EF4-FFF2-40B4-BE49-F238E27FC236}">
                <a16:creationId xmlns:a16="http://schemas.microsoft.com/office/drawing/2014/main" id="{F2203525-8929-264B-A153-B2D6169497CB}"/>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6" name="Picture 5">
            <a:extLst>
              <a:ext uri="{FF2B5EF4-FFF2-40B4-BE49-F238E27FC236}">
                <a16:creationId xmlns:a16="http://schemas.microsoft.com/office/drawing/2014/main" id="{97617266-9BE0-7141-B9AD-B14FC453C2AC}"/>
              </a:ext>
            </a:extLst>
          </p:cNvPr>
          <p:cNvPicPr>
            <a:picLocks noChangeAspect="1"/>
          </p:cNvPicPr>
          <p:nvPr/>
        </p:nvPicPr>
        <p:blipFill>
          <a:blip r:embed="rId3"/>
          <a:stretch>
            <a:fillRect/>
          </a:stretch>
        </p:blipFill>
        <p:spPr>
          <a:xfrm>
            <a:off x="5342708" y="1690688"/>
            <a:ext cx="6087292" cy="4714818"/>
          </a:xfrm>
          <a:prstGeom prst="rect">
            <a:avLst/>
          </a:prstGeom>
        </p:spPr>
      </p:pic>
      <p:sp>
        <p:nvSpPr>
          <p:cNvPr id="7" name="TextBox 6">
            <a:extLst>
              <a:ext uri="{FF2B5EF4-FFF2-40B4-BE49-F238E27FC236}">
                <a16:creationId xmlns:a16="http://schemas.microsoft.com/office/drawing/2014/main" id="{3F206F2E-8C75-574E-8D3B-4112F97984A1}"/>
              </a:ext>
            </a:extLst>
          </p:cNvPr>
          <p:cNvSpPr txBox="1"/>
          <p:nvPr/>
        </p:nvSpPr>
        <p:spPr>
          <a:xfrm>
            <a:off x="8490857" y="6447791"/>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795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D22C9-7907-8B48-9808-F4EE0219E146}"/>
              </a:ext>
            </a:extLst>
          </p:cNvPr>
          <p:cNvSpPr>
            <a:spLocks noGrp="1"/>
          </p:cNvSpPr>
          <p:nvPr>
            <p:ph type="title"/>
          </p:nvPr>
        </p:nvSpPr>
        <p:spPr/>
        <p:txBody>
          <a:bodyPr/>
          <a:lstStyle/>
          <a:p>
            <a:r>
              <a:rPr lang="en-US" dirty="0"/>
              <a:t>Problem definition, shared data files</a:t>
            </a:r>
          </a:p>
        </p:txBody>
      </p:sp>
      <p:sp>
        <p:nvSpPr>
          <p:cNvPr id="6" name="Text Placeholder 5">
            <a:extLst>
              <a:ext uri="{FF2B5EF4-FFF2-40B4-BE49-F238E27FC236}">
                <a16:creationId xmlns:a16="http://schemas.microsoft.com/office/drawing/2014/main" id="{7606411C-519A-564E-A77F-21D5A944D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2BEB30-6EC4-3941-85CE-E529E2C1922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77539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97D4F7-6FC5-5041-B12F-4061903FA76E}"/>
              </a:ext>
            </a:extLst>
          </p:cNvPr>
          <p:cNvSpPr>
            <a:spLocks noGrp="1"/>
          </p:cNvSpPr>
          <p:nvPr>
            <p:ph type="body" sz="quarter" idx="10"/>
          </p:nvPr>
        </p:nvSpPr>
        <p:spPr>
          <a:xfrm>
            <a:off x="838200" y="1876483"/>
            <a:ext cx="10515600" cy="3892348"/>
          </a:xfrm>
        </p:spPr>
        <p:txBody>
          <a:bodyPr/>
          <a:lstStyle/>
          <a:p>
            <a:r>
              <a:rPr lang="en-US" dirty="0"/>
              <a:t>Other applications</a:t>
            </a:r>
          </a:p>
          <a:p>
            <a:pPr lvl="1"/>
            <a:r>
              <a:rPr lang="en-US" dirty="0"/>
              <a:t>annotate novel transcriptional events, e.g., exon skipping, alternative 3’ acceptor or 5’ donor sites, intron retention</a:t>
            </a:r>
          </a:p>
          <a:p>
            <a:pPr lvl="1"/>
            <a:r>
              <a:rPr lang="en-US" dirty="0"/>
              <a:t>analysis of genetic variation among expressed genes</a:t>
            </a:r>
          </a:p>
          <a:p>
            <a:pPr lvl="1"/>
            <a:r>
              <a:rPr lang="en-US" dirty="0"/>
              <a:t>RNA editing events</a:t>
            </a:r>
          </a:p>
          <a:p>
            <a:pPr lvl="1"/>
            <a:r>
              <a:rPr lang="en-US" dirty="0"/>
              <a:t>characterization of long noncoding RNAs</a:t>
            </a:r>
          </a:p>
          <a:p>
            <a:pPr lvl="1"/>
            <a:r>
              <a:rPr lang="en-US" dirty="0"/>
              <a:t>…</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E412675-2246-FA40-9A77-D2DA3EFFF16E}"/>
              </a:ext>
            </a:extLst>
          </p:cNvPr>
          <p:cNvSpPr>
            <a:spLocks noGrp="1"/>
          </p:cNvSpPr>
          <p:nvPr>
            <p:ph type="title"/>
          </p:nvPr>
        </p:nvSpPr>
        <p:spPr/>
        <p:txBody>
          <a:bodyPr>
            <a:normAutofit/>
          </a:bodyPr>
          <a:lstStyle/>
          <a:p>
            <a:r>
              <a:rPr lang="en-US" sz="4000" dirty="0"/>
              <a:t>Problem: identifying differentially expressed genes</a:t>
            </a:r>
          </a:p>
        </p:txBody>
      </p:sp>
    </p:spTree>
    <p:extLst>
      <p:ext uri="{BB962C8B-B14F-4D97-AF65-F5344CB8AC3E}">
        <p14:creationId xmlns:p14="http://schemas.microsoft.com/office/powerpoint/2010/main" val="162104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2093394"/>
          </a:xfrm>
        </p:spPr>
        <p:txBody>
          <a:bodyPr/>
          <a:lstStyle/>
          <a:p>
            <a:r>
              <a:rPr lang="en-US" dirty="0"/>
              <a:t>Small dataset with 100k reads (for practice only).</a:t>
            </a:r>
          </a:p>
          <a:p>
            <a:pPr lvl="1"/>
            <a:r>
              <a:rPr lang="en-US" dirty="0"/>
              <a:t>FASTQ to tallying counts.</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17</a:t>
            </a:fld>
            <a:endParaRPr lang="en-US"/>
          </a:p>
        </p:txBody>
      </p:sp>
    </p:spTree>
    <p:extLst>
      <p:ext uri="{BB962C8B-B14F-4D97-AF65-F5344CB8AC3E}">
        <p14:creationId xmlns:p14="http://schemas.microsoft.com/office/powerpoint/2010/main" val="9406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83470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19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52679-B5D5-6541-AD2F-F97E85254E68}"/>
              </a:ext>
            </a:extLst>
          </p:cNvPr>
          <p:cNvSpPr>
            <a:spLocks noGrp="1"/>
          </p:cNvSpPr>
          <p:nvPr>
            <p:ph type="body" sz="quarter" idx="10"/>
          </p:nvPr>
        </p:nvSpPr>
        <p:spPr>
          <a:xfrm>
            <a:off x="838200" y="1876483"/>
            <a:ext cx="10515600" cy="4498667"/>
          </a:xfrm>
        </p:spPr>
        <p:txBody>
          <a:bodyPr/>
          <a:lstStyle/>
          <a:p>
            <a:r>
              <a:rPr lang="en-US" dirty="0"/>
              <a:t>Demystify RNA-</a:t>
            </a:r>
            <a:r>
              <a:rPr lang="en-US" dirty="0" err="1"/>
              <a:t>Seq</a:t>
            </a:r>
            <a:r>
              <a:rPr lang="en-US" dirty="0"/>
              <a:t> data analysis</a:t>
            </a:r>
          </a:p>
          <a:p>
            <a:endParaRPr lang="en-US" dirty="0"/>
          </a:p>
          <a:p>
            <a:r>
              <a:rPr lang="en-US" dirty="0"/>
              <a:t>Enable informed conversations with computational biologists</a:t>
            </a:r>
          </a:p>
          <a:p>
            <a:endParaRPr lang="en-US" dirty="0"/>
          </a:p>
          <a:p>
            <a:r>
              <a:rPr lang="en-US" dirty="0"/>
              <a:t>Demonstrate how to analyze data </a:t>
            </a:r>
          </a:p>
          <a:p>
            <a:pPr lvl="1"/>
            <a:r>
              <a:rPr lang="en-US" dirty="0"/>
              <a:t>using a graphical user interface (Galaxy)</a:t>
            </a:r>
          </a:p>
          <a:p>
            <a:pPr lvl="2"/>
            <a:r>
              <a:rPr lang="en-US" dirty="0"/>
              <a:t>IMO: Good for dabbling but not if one needs to analyze large-scale data often</a:t>
            </a:r>
          </a:p>
          <a:p>
            <a:pPr lvl="1"/>
            <a:r>
              <a:rPr lang="en-US" dirty="0"/>
              <a:t>using a command line interface (HPC)</a:t>
            </a:r>
          </a:p>
          <a:p>
            <a:pPr lvl="2"/>
            <a:r>
              <a:rPr lang="en-US" dirty="0"/>
              <a:t>Most computational biologists use the command line</a:t>
            </a:r>
          </a:p>
          <a:p>
            <a:endParaRPr lang="en-US" dirty="0"/>
          </a:p>
        </p:txBody>
      </p:sp>
      <p:sp>
        <p:nvSpPr>
          <p:cNvPr id="3" name="Title 2">
            <a:extLst>
              <a:ext uri="{FF2B5EF4-FFF2-40B4-BE49-F238E27FC236}">
                <a16:creationId xmlns:a16="http://schemas.microsoft.com/office/drawing/2014/main" id="{289A2A00-60EE-6943-A010-DC0EE497CA37}"/>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75F48EF0-DF4A-374A-922E-EFE4708B6B39}"/>
              </a:ext>
            </a:extLst>
          </p:cNvPr>
          <p:cNvSpPr>
            <a:spLocks noGrp="1"/>
          </p:cNvSpPr>
          <p:nvPr>
            <p:ph type="sldNum" sz="quarter" idx="13"/>
          </p:nvPr>
        </p:nvSpPr>
        <p:spPr/>
        <p:txBody>
          <a:bodyPr/>
          <a:lstStyle/>
          <a:p>
            <a:fld id="{F5936FD3-174D-8740-A172-B7093C3E1B2E}" type="slidenum">
              <a:rPr lang="en-US" smtClean="0"/>
              <a:t>2</a:t>
            </a:fld>
            <a:endParaRPr lang="en-US" dirty="0"/>
          </a:p>
        </p:txBody>
      </p:sp>
    </p:spTree>
    <p:extLst>
      <p:ext uri="{BB962C8B-B14F-4D97-AF65-F5344CB8AC3E}">
        <p14:creationId xmlns:p14="http://schemas.microsoft.com/office/powerpoint/2010/main" val="88550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21</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23</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184815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25</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26</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171140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29</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4038029"/>
          </a:xfrm>
        </p:spPr>
        <p:txBody>
          <a:bodyPr/>
          <a:lstStyle/>
          <a:p>
            <a:r>
              <a:rPr lang="en-US" dirty="0"/>
              <a:t>Introduction</a:t>
            </a:r>
          </a:p>
          <a:p>
            <a:pPr lvl="1"/>
            <a:r>
              <a:rPr lang="en-US" dirty="0"/>
              <a:t>Typical RNA-</a:t>
            </a:r>
            <a:r>
              <a:rPr lang="en-US" dirty="0" err="1"/>
              <a:t>seq</a:t>
            </a:r>
            <a:r>
              <a:rPr lang="en-US" dirty="0"/>
              <a:t> protocol</a:t>
            </a:r>
          </a:p>
          <a:p>
            <a:pPr lvl="1"/>
            <a:r>
              <a:rPr lang="en-US" dirty="0"/>
              <a:t>Different platforms for computing</a:t>
            </a:r>
          </a:p>
          <a:p>
            <a:endParaRPr lang="en-US" dirty="0"/>
          </a:p>
          <a:p>
            <a:r>
              <a:rPr lang="en-US" dirty="0"/>
              <a:t>From sequencer output to count matrix</a:t>
            </a:r>
          </a:p>
          <a:p>
            <a:pPr lvl="1"/>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File formats: FASTQ, FASTA, BAM/SAM, GFF</a:t>
            </a:r>
          </a:p>
          <a:p>
            <a:pPr marL="0" indent="0">
              <a:buNone/>
            </a:pPr>
            <a:endParaRPr lang="en-US" dirty="0"/>
          </a:p>
          <a:p>
            <a:r>
              <a:rPr lang="en-US" dirty="0"/>
              <a:t>Conclusion</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30</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31</a:t>
            </a:fld>
            <a:endParaRPr lang="en-US"/>
          </a:p>
        </p:txBody>
      </p:sp>
    </p:spTree>
    <p:extLst>
      <p:ext uri="{BB962C8B-B14F-4D97-AF65-F5344CB8AC3E}">
        <p14:creationId xmlns:p14="http://schemas.microsoft.com/office/powerpoint/2010/main" val="427523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32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2652024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3289833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 adapters.</a:t>
            </a:r>
          </a:p>
          <a:p>
            <a:r>
              <a:rPr lang="en-US" dirty="0"/>
              <a:t>Any sequences more frequently observed than expected?</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36</a:t>
            </a:fld>
            <a:endParaRPr lang="en-US"/>
          </a:p>
        </p:txBody>
      </p:sp>
    </p:spTree>
    <p:extLst>
      <p:ext uri="{BB962C8B-B14F-4D97-AF65-F5344CB8AC3E}">
        <p14:creationId xmlns:p14="http://schemas.microsoft.com/office/powerpoint/2010/main" val="27997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37</a:t>
            </a:fld>
            <a:endParaRPr lang="en-US"/>
          </a:p>
        </p:txBody>
      </p:sp>
    </p:spTree>
    <p:extLst>
      <p:ext uri="{BB962C8B-B14F-4D97-AF65-F5344CB8AC3E}">
        <p14:creationId xmlns:p14="http://schemas.microsoft.com/office/powerpoint/2010/main" val="780468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38</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40</a:t>
            </a:fld>
            <a:endParaRPr lang="en-US"/>
          </a:p>
        </p:txBody>
      </p:sp>
    </p:spTree>
    <p:extLst>
      <p:ext uri="{BB962C8B-B14F-4D97-AF65-F5344CB8AC3E}">
        <p14:creationId xmlns:p14="http://schemas.microsoft.com/office/powerpoint/2010/main" val="319805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41</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42</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43</a:t>
            </a:fld>
            <a:endParaRPr lang="en-US"/>
          </a:p>
        </p:txBody>
      </p:sp>
    </p:spTree>
    <p:extLst>
      <p:ext uri="{BB962C8B-B14F-4D97-AF65-F5344CB8AC3E}">
        <p14:creationId xmlns:p14="http://schemas.microsoft.com/office/powerpoint/2010/main" val="3761104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44</a:t>
            </a:fld>
            <a:endParaRPr lang="en-US"/>
          </a:p>
        </p:txBody>
      </p:sp>
    </p:spTree>
    <p:extLst>
      <p:ext uri="{BB962C8B-B14F-4D97-AF65-F5344CB8AC3E}">
        <p14:creationId xmlns:p14="http://schemas.microsoft.com/office/powerpoint/2010/main" val="1819961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4" name="Picture 33">
            <a:extLst>
              <a:ext uri="{FF2B5EF4-FFF2-40B4-BE49-F238E27FC236}">
                <a16:creationId xmlns:a16="http://schemas.microsoft.com/office/drawing/2014/main" id="{9FA7AFA6-33E4-E244-A5DD-31E3AAF4C428}"/>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5" name="Picture 34">
            <a:extLst>
              <a:ext uri="{FF2B5EF4-FFF2-40B4-BE49-F238E27FC236}">
                <a16:creationId xmlns:a16="http://schemas.microsoft.com/office/drawing/2014/main" id="{36B76174-5BC4-7344-944E-E893D4886EFE}"/>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A24F-8962-0E4F-B52F-D930C8F4919C}"/>
              </a:ext>
            </a:extLst>
          </p:cNvPr>
          <p:cNvSpPr>
            <a:spLocks noGrp="1"/>
          </p:cNvSpPr>
          <p:nvPr>
            <p:ph type="body" sz="quarter" idx="10"/>
          </p:nvPr>
        </p:nvSpPr>
        <p:spPr>
          <a:xfrm>
            <a:off x="838200" y="1876483"/>
            <a:ext cx="10515600" cy="6247864"/>
          </a:xfrm>
        </p:spPr>
        <p:txBody>
          <a:bodyPr/>
          <a:lstStyle/>
          <a:p>
            <a:r>
              <a:rPr lang="en-US" dirty="0"/>
              <a:t>Bioinformatics software ecosystem: Tools that “do one thing, and do it well”.</a:t>
            </a:r>
          </a:p>
          <a:p>
            <a:pPr lvl="1"/>
            <a:r>
              <a:rPr lang="en-US" dirty="0"/>
              <a:t>Multiple tools are available for the same task.</a:t>
            </a:r>
          </a:p>
          <a:p>
            <a:pPr lvl="1"/>
            <a:endParaRPr lang="en-US" sz="400" dirty="0"/>
          </a:p>
          <a:p>
            <a:r>
              <a:rPr lang="en-US" dirty="0"/>
              <a:t>HPC clusters enable data-intensive science.</a:t>
            </a:r>
          </a:p>
          <a:p>
            <a:endParaRPr lang="en-US" sz="400" dirty="0"/>
          </a:p>
          <a:p>
            <a:r>
              <a:rPr lang="en-US" dirty="0"/>
              <a:t>Containerization facilitates reproducibility.</a:t>
            </a:r>
          </a:p>
          <a:p>
            <a:endParaRPr lang="en-US" sz="400" dirty="0"/>
          </a:p>
          <a:p>
            <a:r>
              <a:rPr lang="en-US" dirty="0"/>
              <a:t>Always check “quality” after each step.</a:t>
            </a:r>
          </a:p>
          <a:p>
            <a:endParaRPr lang="en-US" sz="400" dirty="0"/>
          </a:p>
          <a:p>
            <a:r>
              <a:rPr lang="en-US" dirty="0"/>
              <a:t>Tools and file formats used:</a:t>
            </a:r>
          </a:p>
          <a:p>
            <a:pPr lvl="1"/>
            <a:r>
              <a:rPr lang="en-US" dirty="0" err="1"/>
              <a:t>fastqc</a:t>
            </a:r>
            <a:r>
              <a:rPr lang="en-US" dirty="0"/>
              <a:t>, </a:t>
            </a:r>
            <a:r>
              <a:rPr lang="en-US" dirty="0" err="1"/>
              <a:t>cutadapt</a:t>
            </a:r>
            <a:endParaRPr lang="en-US" dirty="0"/>
          </a:p>
          <a:p>
            <a:pPr lvl="1"/>
            <a:r>
              <a:rPr lang="en-US" dirty="0"/>
              <a:t>FASTQ, FASTA</a:t>
            </a:r>
          </a:p>
          <a:p>
            <a:endParaRPr lang="en-US" dirty="0"/>
          </a:p>
          <a:p>
            <a:endParaRPr lang="en-US" dirty="0"/>
          </a:p>
          <a:p>
            <a:endParaRPr lang="en-US" dirty="0"/>
          </a:p>
        </p:txBody>
      </p:sp>
      <p:sp>
        <p:nvSpPr>
          <p:cNvPr id="3" name="Title 2">
            <a:extLst>
              <a:ext uri="{FF2B5EF4-FFF2-40B4-BE49-F238E27FC236}">
                <a16:creationId xmlns:a16="http://schemas.microsoft.com/office/drawing/2014/main" id="{AA9DE4D6-4C22-4240-AA97-39AD8BC5064C}"/>
              </a:ext>
            </a:extLst>
          </p:cNvPr>
          <p:cNvSpPr>
            <a:spLocks noGrp="1"/>
          </p:cNvSpPr>
          <p:nvPr>
            <p:ph type="title"/>
          </p:nvPr>
        </p:nvSpPr>
        <p:spPr/>
        <p:txBody>
          <a:bodyPr/>
          <a:lstStyle/>
          <a:p>
            <a:r>
              <a:rPr lang="en-US" dirty="0"/>
              <a:t>Conclusion: Session 1</a:t>
            </a:r>
          </a:p>
        </p:txBody>
      </p:sp>
      <p:sp>
        <p:nvSpPr>
          <p:cNvPr id="4" name="Slide Number Placeholder 3">
            <a:extLst>
              <a:ext uri="{FF2B5EF4-FFF2-40B4-BE49-F238E27FC236}">
                <a16:creationId xmlns:a16="http://schemas.microsoft.com/office/drawing/2014/main" id="{61962A65-064D-F945-961A-41407C0ADFB0}"/>
              </a:ext>
            </a:extLst>
          </p:cNvPr>
          <p:cNvSpPr>
            <a:spLocks noGrp="1"/>
          </p:cNvSpPr>
          <p:nvPr>
            <p:ph type="sldNum" sz="quarter" idx="13"/>
          </p:nvPr>
        </p:nvSpPr>
        <p:spPr/>
        <p:txBody>
          <a:bodyPr/>
          <a:lstStyle/>
          <a:p>
            <a:fld id="{F5936FD3-174D-8740-A172-B7093C3E1B2E}" type="slidenum">
              <a:rPr lang="en-US" smtClean="0"/>
              <a:t>46</a:t>
            </a:fld>
            <a:endParaRPr lang="en-US"/>
          </a:p>
        </p:txBody>
      </p:sp>
    </p:spTree>
    <p:extLst>
      <p:ext uri="{BB962C8B-B14F-4D97-AF65-F5344CB8AC3E}">
        <p14:creationId xmlns:p14="http://schemas.microsoft.com/office/powerpoint/2010/main" val="411227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3907E-39F3-544D-AB1F-EC2F6AB6B96B}"/>
              </a:ext>
            </a:extLst>
          </p:cNvPr>
          <p:cNvSpPr>
            <a:spLocks noGrp="1"/>
          </p:cNvSpPr>
          <p:nvPr>
            <p:ph type="body" sz="quarter" idx="10"/>
          </p:nvPr>
        </p:nvSpPr>
        <p:spPr>
          <a:xfrm>
            <a:off x="838200" y="1876483"/>
            <a:ext cx="10515600" cy="4711546"/>
          </a:xfrm>
        </p:spPr>
        <p:txBody>
          <a:bodyPr/>
          <a:lstStyle/>
          <a:p>
            <a:r>
              <a:rPr lang="en-US" dirty="0"/>
              <a:t>Mapping trimmed reads</a:t>
            </a:r>
          </a:p>
          <a:p>
            <a:pPr lvl="1"/>
            <a:r>
              <a:rPr lang="en-US" dirty="0"/>
              <a:t>STAR or bowtie2, </a:t>
            </a:r>
            <a:r>
              <a:rPr lang="en-US" dirty="0" err="1"/>
              <a:t>samtools</a:t>
            </a:r>
            <a:endParaRPr lang="en-US" dirty="0"/>
          </a:p>
          <a:p>
            <a:pPr lvl="1"/>
            <a:r>
              <a:rPr lang="en-US" dirty="0"/>
              <a:t>BAM/SAM, GFF</a:t>
            </a:r>
          </a:p>
          <a:p>
            <a:pPr lvl="1"/>
            <a:endParaRPr lang="en-US" dirty="0"/>
          </a:p>
          <a:p>
            <a:r>
              <a:rPr lang="en-US" dirty="0"/>
              <a:t>Tallying gene-wise counts</a:t>
            </a:r>
          </a:p>
          <a:p>
            <a:endParaRPr lang="en-US" dirty="0"/>
          </a:p>
          <a:p>
            <a:r>
              <a:rPr lang="en-US" dirty="0"/>
              <a:t>Maybe:	</a:t>
            </a:r>
          </a:p>
          <a:p>
            <a:pPr lvl="1"/>
            <a:r>
              <a:rPr lang="en-US" dirty="0"/>
              <a:t>Shell scripting</a:t>
            </a:r>
          </a:p>
          <a:p>
            <a:pPr lvl="1"/>
            <a:r>
              <a:rPr lang="en-US" dirty="0"/>
              <a:t>Submitting jobs to compute nodes</a:t>
            </a:r>
          </a:p>
          <a:p>
            <a:pPr lvl="1"/>
            <a:r>
              <a:rPr lang="en-US" dirty="0" err="1"/>
              <a:t>Nextflow</a:t>
            </a:r>
            <a:endParaRPr lang="en-US" dirty="0"/>
          </a:p>
          <a:p>
            <a:pPr lvl="1"/>
            <a:endParaRPr lang="en-US" dirty="0"/>
          </a:p>
        </p:txBody>
      </p:sp>
      <p:sp>
        <p:nvSpPr>
          <p:cNvPr id="3" name="Title 2">
            <a:extLst>
              <a:ext uri="{FF2B5EF4-FFF2-40B4-BE49-F238E27FC236}">
                <a16:creationId xmlns:a16="http://schemas.microsoft.com/office/drawing/2014/main" id="{6DD2EA18-2D32-164A-81C0-440E3A16520B}"/>
              </a:ext>
            </a:extLst>
          </p:cNvPr>
          <p:cNvSpPr>
            <a:spLocks noGrp="1"/>
          </p:cNvSpPr>
          <p:nvPr>
            <p:ph type="title"/>
          </p:nvPr>
        </p:nvSpPr>
        <p:spPr/>
        <p:txBody>
          <a:bodyPr/>
          <a:lstStyle/>
          <a:p>
            <a:r>
              <a:rPr lang="en-US" dirty="0"/>
              <a:t>Contents: Session 2</a:t>
            </a:r>
          </a:p>
        </p:txBody>
      </p:sp>
      <p:sp>
        <p:nvSpPr>
          <p:cNvPr id="4" name="Slide Number Placeholder 3">
            <a:extLst>
              <a:ext uri="{FF2B5EF4-FFF2-40B4-BE49-F238E27FC236}">
                <a16:creationId xmlns:a16="http://schemas.microsoft.com/office/drawing/2014/main" id="{2CCE6B29-1C05-6644-85D5-3952CF534CD6}"/>
              </a:ext>
            </a:extLst>
          </p:cNvPr>
          <p:cNvSpPr>
            <a:spLocks noGrp="1"/>
          </p:cNvSpPr>
          <p:nvPr>
            <p:ph type="sldNum" sz="quarter" idx="13"/>
          </p:nvPr>
        </p:nvSpPr>
        <p:spPr/>
        <p:txBody>
          <a:bodyPr/>
          <a:lstStyle/>
          <a:p>
            <a:fld id="{F5936FD3-174D-8740-A172-B7093C3E1B2E}" type="slidenum">
              <a:rPr lang="en-US" smtClean="0"/>
              <a:t>47</a:t>
            </a:fld>
            <a:endParaRPr lang="en-US"/>
          </a:p>
        </p:txBody>
      </p:sp>
    </p:spTree>
    <p:extLst>
      <p:ext uri="{BB962C8B-B14F-4D97-AF65-F5344CB8AC3E}">
        <p14:creationId xmlns:p14="http://schemas.microsoft.com/office/powerpoint/2010/main" val="3559263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48</a:t>
            </a:fld>
            <a:endParaRPr lang="en-US"/>
          </a:p>
        </p:txBody>
      </p:sp>
    </p:spTree>
    <p:extLst>
      <p:ext uri="{BB962C8B-B14F-4D97-AF65-F5344CB8AC3E}">
        <p14:creationId xmlns:p14="http://schemas.microsoft.com/office/powerpoint/2010/main" val="3020363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285471" y="4079179"/>
            <a:ext cx="4047988" cy="1646583"/>
          </a:xfrm>
          <a:prstGeom prst="rect">
            <a:avLst/>
          </a:prstGeom>
        </p:spPr>
      </p:pic>
      <p:pic>
        <p:nvPicPr>
          <p:cNvPr id="16" name="Picture 15">
            <a:extLst>
              <a:ext uri="{FF2B5EF4-FFF2-40B4-BE49-F238E27FC236}">
                <a16:creationId xmlns:a16="http://schemas.microsoft.com/office/drawing/2014/main" id="{C8155073-1935-144C-943D-863277ABBEF7}"/>
              </a:ext>
            </a:extLst>
          </p:cNvPr>
          <p:cNvPicPr>
            <a:picLocks noChangeAspect="1"/>
          </p:cNvPicPr>
          <p:nvPr/>
        </p:nvPicPr>
        <p:blipFill>
          <a:blip r:embed="rId4"/>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50</a:t>
            </a:fld>
            <a:endParaRPr lang="en-US"/>
          </a:p>
        </p:txBody>
      </p:sp>
    </p:spTree>
    <p:extLst>
      <p:ext uri="{BB962C8B-B14F-4D97-AF65-F5344CB8AC3E}">
        <p14:creationId xmlns:p14="http://schemas.microsoft.com/office/powerpoint/2010/main" val="3625486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1935915"/>
          </a:xfrm>
        </p:spPr>
        <p:txBody>
          <a:bodyPr/>
          <a:lstStyle/>
          <a:p>
            <a:r>
              <a:rPr lang="en-US" dirty="0"/>
              <a:t>Use bowtie2 to build index.</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2117376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52</a:t>
            </a:fld>
            <a:endParaRPr lang="en-US"/>
          </a:p>
        </p:txBody>
      </p:sp>
    </p:spTree>
    <p:extLst>
      <p:ext uri="{BB962C8B-B14F-4D97-AF65-F5344CB8AC3E}">
        <p14:creationId xmlns:p14="http://schemas.microsoft.com/office/powerpoint/2010/main" val="2347534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53</a:t>
            </a:fld>
            <a:endParaRPr lang="en-US"/>
          </a:p>
        </p:txBody>
      </p:sp>
    </p:spTree>
    <p:extLst>
      <p:ext uri="{BB962C8B-B14F-4D97-AF65-F5344CB8AC3E}">
        <p14:creationId xmlns:p14="http://schemas.microsoft.com/office/powerpoint/2010/main" val="184527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54</a:t>
            </a:fld>
            <a:endParaRPr lang="en-US"/>
          </a:p>
        </p:txBody>
      </p:sp>
    </p:spTree>
    <p:extLst>
      <p:ext uri="{BB962C8B-B14F-4D97-AF65-F5344CB8AC3E}">
        <p14:creationId xmlns:p14="http://schemas.microsoft.com/office/powerpoint/2010/main" val="133764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55</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56</a:t>
            </a:fld>
            <a:endParaRPr lang="en-US"/>
          </a:p>
        </p:txBody>
      </p:sp>
    </p:spTree>
    <p:extLst>
      <p:ext uri="{BB962C8B-B14F-4D97-AF65-F5344CB8AC3E}">
        <p14:creationId xmlns:p14="http://schemas.microsoft.com/office/powerpoint/2010/main" val="1107858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0FBAA-596F-2A48-BE39-2C92FA9A503B}"/>
              </a:ext>
            </a:extLst>
          </p:cNvPr>
          <p:cNvSpPr>
            <a:spLocks noGrp="1"/>
          </p:cNvSpPr>
          <p:nvPr>
            <p:ph type="body" sz="quarter" idx="10"/>
          </p:nvPr>
        </p:nvSpPr>
        <p:spPr>
          <a:xfrm>
            <a:off x="838200" y="1876483"/>
            <a:ext cx="10515600" cy="3484031"/>
          </a:xfrm>
        </p:spPr>
        <p:txBody>
          <a:bodyPr/>
          <a:lstStyle/>
          <a:p>
            <a:r>
              <a:rPr lang="en-US" dirty="0">
                <a:hlinkClick r:id="rId2"/>
              </a:rPr>
              <a:t>http://seqanswers.com/forums/</a:t>
            </a:r>
            <a:endParaRPr lang="en-US" dirty="0"/>
          </a:p>
          <a:p>
            <a:endParaRPr lang="en-US" dirty="0"/>
          </a:p>
          <a:p>
            <a:r>
              <a:rPr lang="en-US" dirty="0">
                <a:hlinkClick r:id="rId3"/>
              </a:rPr>
              <a:t>https://www.biostars.org/</a:t>
            </a:r>
            <a:endParaRPr lang="en-US" dirty="0"/>
          </a:p>
          <a:p>
            <a:endParaRPr lang="en-US" dirty="0"/>
          </a:p>
          <a:p>
            <a:r>
              <a:rPr lang="en-US" dirty="0">
                <a:hlinkClick r:id="rId4"/>
              </a:rPr>
              <a:t>https://www.rna-seqblog.com/</a:t>
            </a:r>
            <a:endParaRPr lang="en-US" dirty="0"/>
          </a:p>
          <a:p>
            <a:endParaRPr lang="en-US" dirty="0"/>
          </a:p>
          <a:p>
            <a:r>
              <a:rPr lang="en-US" dirty="0"/>
              <a:t>…</a:t>
            </a:r>
          </a:p>
        </p:txBody>
      </p:sp>
      <p:sp>
        <p:nvSpPr>
          <p:cNvPr id="3" name="Title 2">
            <a:extLst>
              <a:ext uri="{FF2B5EF4-FFF2-40B4-BE49-F238E27FC236}">
                <a16:creationId xmlns:a16="http://schemas.microsoft.com/office/drawing/2014/main" id="{3D311B8B-AD3B-0842-8C32-CCE64D31F662}"/>
              </a:ext>
            </a:extLst>
          </p:cNvPr>
          <p:cNvSpPr>
            <a:spLocks noGrp="1"/>
          </p:cNvSpPr>
          <p:nvPr>
            <p:ph type="title"/>
          </p:nvPr>
        </p:nvSpPr>
        <p:spPr/>
        <p:txBody>
          <a:bodyPr>
            <a:normAutofit/>
          </a:bodyPr>
          <a:lstStyle/>
          <a:p>
            <a:r>
              <a:rPr lang="en-US" sz="3200" dirty="0"/>
              <a:t>Online resources for sequencing data analysis</a:t>
            </a:r>
          </a:p>
        </p:txBody>
      </p:sp>
      <p:sp>
        <p:nvSpPr>
          <p:cNvPr id="4" name="Slide Number Placeholder 3">
            <a:extLst>
              <a:ext uri="{FF2B5EF4-FFF2-40B4-BE49-F238E27FC236}">
                <a16:creationId xmlns:a16="http://schemas.microsoft.com/office/drawing/2014/main" id="{81E8D4EF-312E-8948-AAC6-BD8ADB04C848}"/>
              </a:ext>
            </a:extLst>
          </p:cNvPr>
          <p:cNvSpPr>
            <a:spLocks noGrp="1"/>
          </p:cNvSpPr>
          <p:nvPr>
            <p:ph type="sldNum" sz="quarter" idx="13"/>
          </p:nvPr>
        </p:nvSpPr>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3188440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58</a:t>
            </a:fld>
            <a:endParaRPr lang="en-US"/>
          </a:p>
        </p:txBody>
      </p:sp>
    </p:spTree>
    <p:extLst>
      <p:ext uri="{BB962C8B-B14F-4D97-AF65-F5344CB8AC3E}">
        <p14:creationId xmlns:p14="http://schemas.microsoft.com/office/powerpoint/2010/main" val="36198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6" name="Picture 35">
            <a:extLst>
              <a:ext uri="{FF2B5EF4-FFF2-40B4-BE49-F238E27FC236}">
                <a16:creationId xmlns:a16="http://schemas.microsoft.com/office/drawing/2014/main" id="{4B5B27AF-C8F7-584E-8FE6-CDA808FD756F}"/>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7" name="Picture 36">
            <a:extLst>
              <a:ext uri="{FF2B5EF4-FFF2-40B4-BE49-F238E27FC236}">
                <a16:creationId xmlns:a16="http://schemas.microsoft.com/office/drawing/2014/main" id="{E2D054D8-F1D1-C34C-B2C1-249F63F462D3}"/>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AB80-A41C-AB48-A0DB-9640FA55A590}"/>
              </a:ext>
            </a:extLst>
          </p:cNvPr>
          <p:cNvSpPr>
            <a:spLocks noGrp="1"/>
          </p:cNvSpPr>
          <p:nvPr>
            <p:ph type="body" sz="quarter" idx="10"/>
          </p:nvPr>
        </p:nvSpPr>
        <p:spPr>
          <a:xfrm>
            <a:off x="838200" y="1876483"/>
            <a:ext cx="10515600" cy="3393750"/>
          </a:xfrm>
        </p:spPr>
        <p:txBody>
          <a:bodyPr/>
          <a:lstStyle/>
          <a:p>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Available on Galaxy </a:t>
            </a:r>
          </a:p>
          <a:p>
            <a:pPr lvl="1"/>
            <a:r>
              <a:rPr lang="en-US" dirty="0"/>
              <a:t>Some are pre-installed on Wynton; others we can install ourselves</a:t>
            </a:r>
          </a:p>
          <a:p>
            <a:pPr lvl="1"/>
            <a:r>
              <a:rPr lang="en-US" dirty="0"/>
              <a:t>Download a </a:t>
            </a:r>
            <a:r>
              <a:rPr lang="en-US" i="1" dirty="0"/>
              <a:t>container</a:t>
            </a:r>
            <a:r>
              <a:rPr lang="en-US" dirty="0"/>
              <a:t> with all tools installed; use anywhere</a:t>
            </a:r>
          </a:p>
          <a:p>
            <a:pPr lvl="1"/>
            <a:r>
              <a:rPr lang="en-US" dirty="0"/>
              <a:t>Everything can be installed on a laptop</a:t>
            </a:r>
          </a:p>
          <a:p>
            <a:endParaRPr lang="en-US" dirty="0"/>
          </a:p>
          <a:p>
            <a:endParaRPr lang="en-US" dirty="0"/>
          </a:p>
        </p:txBody>
      </p:sp>
      <p:sp>
        <p:nvSpPr>
          <p:cNvPr id="3" name="Title 2">
            <a:extLst>
              <a:ext uri="{FF2B5EF4-FFF2-40B4-BE49-F238E27FC236}">
                <a16:creationId xmlns:a16="http://schemas.microsoft.com/office/drawing/2014/main" id="{24B273FF-083E-FA42-838D-9F325D36D2C1}"/>
              </a:ext>
            </a:extLst>
          </p:cNvPr>
          <p:cNvSpPr>
            <a:spLocks noGrp="1"/>
          </p:cNvSpPr>
          <p:nvPr>
            <p:ph type="title"/>
          </p:nvPr>
        </p:nvSpPr>
        <p:spPr/>
        <p:txBody>
          <a:bodyPr>
            <a:normAutofit/>
          </a:bodyPr>
          <a:lstStyle/>
          <a:p>
            <a:r>
              <a:rPr lang="en-US" sz="3600" dirty="0"/>
              <a:t>Bioinformatics software ecosystem:</a:t>
            </a:r>
            <a:br>
              <a:rPr lang="en-US" sz="3600" dirty="0"/>
            </a:br>
            <a:r>
              <a:rPr lang="en-US" sz="3600" dirty="0"/>
              <a:t>Tools that “do one thing, and do it well”.</a:t>
            </a:r>
          </a:p>
        </p:txBody>
      </p:sp>
      <p:sp>
        <p:nvSpPr>
          <p:cNvPr id="4" name="Slide Number Placeholder 3">
            <a:extLst>
              <a:ext uri="{FF2B5EF4-FFF2-40B4-BE49-F238E27FC236}">
                <a16:creationId xmlns:a16="http://schemas.microsoft.com/office/drawing/2014/main" id="{AC91218C-B841-4842-A7E6-1DA204A5C8D9}"/>
              </a:ext>
            </a:extLst>
          </p:cNvPr>
          <p:cNvSpPr>
            <a:spLocks noGrp="1"/>
          </p:cNvSpPr>
          <p:nvPr>
            <p:ph type="sldNum" sz="quarter" idx="13"/>
          </p:nvPr>
        </p:nvSpPr>
        <p:spPr/>
        <p:txBody>
          <a:bodyPr/>
          <a:lstStyle/>
          <a:p>
            <a:fld id="{F5936FD3-174D-8740-A172-B7093C3E1B2E}" type="slidenum">
              <a:rPr lang="en-US" smtClean="0"/>
              <a:t>6</a:t>
            </a:fld>
            <a:endParaRPr lang="en-US"/>
          </a:p>
        </p:txBody>
      </p:sp>
    </p:spTree>
    <p:extLst>
      <p:ext uri="{BB962C8B-B14F-4D97-AF65-F5344CB8AC3E}">
        <p14:creationId xmlns:p14="http://schemas.microsoft.com/office/powerpoint/2010/main" val="789405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60</a:t>
            </a:fld>
            <a:endParaRPr lang="en-US"/>
          </a:p>
        </p:txBody>
      </p:sp>
    </p:spTree>
    <p:extLst>
      <p:ext uri="{BB962C8B-B14F-4D97-AF65-F5344CB8AC3E}">
        <p14:creationId xmlns:p14="http://schemas.microsoft.com/office/powerpoint/2010/main" val="758269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62</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7" name="Picture 36">
            <a:extLst>
              <a:ext uri="{FF2B5EF4-FFF2-40B4-BE49-F238E27FC236}">
                <a16:creationId xmlns:a16="http://schemas.microsoft.com/office/drawing/2014/main" id="{C4CC4D41-8F1B-E14E-8C61-8DCF5EA2F6B5}"/>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8" name="Picture 37">
            <a:extLst>
              <a:ext uri="{FF2B5EF4-FFF2-40B4-BE49-F238E27FC236}">
                <a16:creationId xmlns:a16="http://schemas.microsoft.com/office/drawing/2014/main" id="{A9DAE193-8536-E142-B755-18CEF3652B30}"/>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63</a:t>
            </a:fld>
            <a:endParaRPr lang="en-US"/>
          </a:p>
        </p:txBody>
      </p:sp>
    </p:spTree>
    <p:extLst>
      <p:ext uri="{BB962C8B-B14F-4D97-AF65-F5344CB8AC3E}">
        <p14:creationId xmlns:p14="http://schemas.microsoft.com/office/powerpoint/2010/main" val="1876230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65</a:t>
            </a:fld>
            <a:endParaRPr lang="en-US"/>
          </a:p>
        </p:txBody>
      </p:sp>
    </p:spTree>
    <p:extLst>
      <p:ext uri="{BB962C8B-B14F-4D97-AF65-F5344CB8AC3E}">
        <p14:creationId xmlns:p14="http://schemas.microsoft.com/office/powerpoint/2010/main" val="1581871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66</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67</a:t>
            </a:fld>
            <a:endParaRPr lang="en-US"/>
          </a:p>
        </p:txBody>
      </p:sp>
    </p:spTree>
    <p:extLst>
      <p:ext uri="{BB962C8B-B14F-4D97-AF65-F5344CB8AC3E}">
        <p14:creationId xmlns:p14="http://schemas.microsoft.com/office/powerpoint/2010/main" val="1035104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68</a:t>
            </a:fld>
            <a:endParaRPr lang="en-US"/>
          </a:p>
        </p:txBody>
      </p:sp>
    </p:spTree>
    <p:extLst>
      <p:ext uri="{BB962C8B-B14F-4D97-AF65-F5344CB8AC3E}">
        <p14:creationId xmlns:p14="http://schemas.microsoft.com/office/powerpoint/2010/main" val="1538780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 and Wynton.</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69</a:t>
            </a:fld>
            <a:endParaRPr lang="en-US"/>
          </a:p>
        </p:txBody>
      </p:sp>
    </p:spTree>
    <p:extLst>
      <p:ext uri="{BB962C8B-B14F-4D97-AF65-F5344CB8AC3E}">
        <p14:creationId xmlns:p14="http://schemas.microsoft.com/office/powerpoint/2010/main" val="99371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CCE45D-F9D0-AA43-97A4-88B6BAB9F37C}"/>
              </a:ext>
            </a:extLst>
          </p:cNvPr>
          <p:cNvSpPr>
            <a:spLocks noGrp="1"/>
          </p:cNvSpPr>
          <p:nvPr>
            <p:ph type="title"/>
          </p:nvPr>
        </p:nvSpPr>
        <p:spPr/>
        <p:txBody>
          <a:bodyPr/>
          <a:lstStyle/>
          <a:p>
            <a:r>
              <a:rPr lang="en-US" dirty="0"/>
              <a:t>Different platforms for computing</a:t>
            </a:r>
          </a:p>
        </p:txBody>
      </p:sp>
      <p:sp>
        <p:nvSpPr>
          <p:cNvPr id="6" name="Text Placeholder 5">
            <a:extLst>
              <a:ext uri="{FF2B5EF4-FFF2-40B4-BE49-F238E27FC236}">
                <a16:creationId xmlns:a16="http://schemas.microsoft.com/office/drawing/2014/main" id="{278FB1F6-F4FD-D44D-A3A3-EE6AE20D2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A8D1-28DE-7D42-8BAA-9306AFA7453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214219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71</a:t>
            </a:fld>
            <a:endParaRPr lang="en-US"/>
          </a:p>
        </p:txBody>
      </p:sp>
    </p:spTree>
    <p:extLst>
      <p:ext uri="{BB962C8B-B14F-4D97-AF65-F5344CB8AC3E}">
        <p14:creationId xmlns:p14="http://schemas.microsoft.com/office/powerpoint/2010/main" val="3475069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728952"/>
          </a:xfrm>
        </p:spPr>
        <p:txBody>
          <a:bodyPr/>
          <a:lstStyle/>
          <a:p>
            <a:r>
              <a:rPr lang="en-US" dirty="0"/>
              <a:t>Pathway analysis </a:t>
            </a:r>
          </a:p>
          <a:p>
            <a:endParaRPr lang="en-US" dirty="0"/>
          </a:p>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72</a:t>
            </a:fld>
            <a:endParaRPr lang="en-US"/>
          </a:p>
        </p:txBody>
      </p:sp>
    </p:spTree>
    <p:extLst>
      <p:ext uri="{BB962C8B-B14F-4D97-AF65-F5344CB8AC3E}">
        <p14:creationId xmlns:p14="http://schemas.microsoft.com/office/powerpoint/2010/main" val="3575001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73</a:t>
            </a:fld>
            <a:endParaRPr lang="en-US"/>
          </a:p>
        </p:txBody>
      </p:sp>
    </p:spTree>
    <p:extLst>
      <p:ext uri="{BB962C8B-B14F-4D97-AF65-F5344CB8AC3E}">
        <p14:creationId xmlns:p14="http://schemas.microsoft.com/office/powerpoint/2010/main" val="2201304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931FA-9831-4F48-853D-456BEEFFEB88}"/>
              </a:ext>
            </a:extLst>
          </p:cNvPr>
          <p:cNvSpPr>
            <a:spLocks noGrp="1"/>
          </p:cNvSpPr>
          <p:nvPr>
            <p:ph type="body" sz="quarter" idx="10"/>
          </p:nvPr>
        </p:nvSpPr>
        <p:spPr>
          <a:xfrm>
            <a:off x="838200" y="1876483"/>
            <a:ext cx="10515600" cy="387798"/>
          </a:xfrm>
        </p:spPr>
        <p:txBody>
          <a:bodyPr/>
          <a:lstStyle/>
          <a:p>
            <a:r>
              <a:rPr lang="en-US" dirty="0">
                <a:hlinkClick r:id="rId2"/>
              </a:rPr>
              <a:t>https://usegalaxy.org/</a:t>
            </a:r>
            <a:endParaRPr lang="en-US" dirty="0"/>
          </a:p>
        </p:txBody>
      </p:sp>
      <p:sp>
        <p:nvSpPr>
          <p:cNvPr id="3" name="Title 2">
            <a:extLst>
              <a:ext uri="{FF2B5EF4-FFF2-40B4-BE49-F238E27FC236}">
                <a16:creationId xmlns:a16="http://schemas.microsoft.com/office/drawing/2014/main" id="{E876C812-DAB8-3F40-A27C-8B5ED225C2AE}"/>
              </a:ext>
            </a:extLst>
          </p:cNvPr>
          <p:cNvSpPr>
            <a:spLocks noGrp="1"/>
          </p:cNvSpPr>
          <p:nvPr>
            <p:ph type="title"/>
          </p:nvPr>
        </p:nvSpPr>
        <p:spPr/>
        <p:txBody>
          <a:bodyPr>
            <a:normAutofit/>
          </a:bodyPr>
          <a:lstStyle/>
          <a:p>
            <a:r>
              <a:rPr lang="en-US" sz="3600" dirty="0"/>
              <a:t>Galaxy provides a collection of tools to analyze variety of biomedical data</a:t>
            </a:r>
          </a:p>
        </p:txBody>
      </p:sp>
      <p:sp>
        <p:nvSpPr>
          <p:cNvPr id="4" name="Slide Number Placeholder 3">
            <a:extLst>
              <a:ext uri="{FF2B5EF4-FFF2-40B4-BE49-F238E27FC236}">
                <a16:creationId xmlns:a16="http://schemas.microsoft.com/office/drawing/2014/main" id="{571A180C-74A1-CA48-9EAD-904B9D13EFDC}"/>
              </a:ext>
            </a:extLst>
          </p:cNvPr>
          <p:cNvSpPr>
            <a:spLocks noGrp="1"/>
          </p:cNvSpPr>
          <p:nvPr>
            <p:ph type="sldNum" sz="quarter" idx="13"/>
          </p:nvPr>
        </p:nvSpPr>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94286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27AB9B5-E081-E245-85B4-2D0F3CC64F1E}"/>
              </a:ext>
            </a:extLst>
          </p:cNvPr>
          <p:cNvSpPr>
            <a:spLocks noGrp="1"/>
          </p:cNvSpPr>
          <p:nvPr>
            <p:ph type="body" sz="quarter" idx="10"/>
          </p:nvPr>
        </p:nvSpPr>
        <p:spPr>
          <a:xfrm>
            <a:off x="838200" y="1876483"/>
            <a:ext cx="10515600" cy="4306307"/>
          </a:xfrm>
        </p:spPr>
        <p:txBody>
          <a:bodyPr/>
          <a:lstStyle/>
          <a:p>
            <a:r>
              <a:rPr lang="en-US" dirty="0"/>
              <a:t>Graphical User Interface</a:t>
            </a:r>
          </a:p>
          <a:p>
            <a:pPr lvl="1"/>
            <a:r>
              <a:rPr lang="en-US" dirty="0"/>
              <a:t>Consists of windows, icons, menus, pointers</a:t>
            </a:r>
          </a:p>
          <a:p>
            <a:pPr lvl="1"/>
            <a:r>
              <a:rPr lang="en-US" dirty="0"/>
              <a:t>Not always available for bioinformatics</a:t>
            </a:r>
          </a:p>
          <a:p>
            <a:pPr lvl="1"/>
            <a:endParaRPr lang="en-US" dirty="0"/>
          </a:p>
          <a:p>
            <a:r>
              <a:rPr lang="en-US" dirty="0"/>
              <a:t>Command Line Interface</a:t>
            </a:r>
          </a:p>
          <a:p>
            <a:pPr lvl="1"/>
            <a:r>
              <a:rPr lang="en-US" dirty="0"/>
              <a:t>Text based </a:t>
            </a:r>
          </a:p>
          <a:p>
            <a:pPr lvl="1"/>
            <a:r>
              <a:rPr lang="en-US" dirty="0"/>
              <a:t>Allow automation by scripting</a:t>
            </a:r>
          </a:p>
          <a:p>
            <a:pPr lvl="1"/>
            <a:r>
              <a:rPr lang="en-US" dirty="0"/>
              <a:t>Examples</a:t>
            </a:r>
          </a:p>
          <a:p>
            <a:pPr lvl="2"/>
            <a:r>
              <a:rPr lang="en-US" dirty="0"/>
              <a:t>Wynton CLI</a:t>
            </a:r>
          </a:p>
          <a:p>
            <a:pPr lvl="2"/>
            <a:r>
              <a:rPr lang="en-US" dirty="0"/>
              <a:t>MacOS: Terminal</a:t>
            </a:r>
          </a:p>
          <a:p>
            <a:pPr lvl="2"/>
            <a:r>
              <a:rPr lang="en-US" dirty="0"/>
              <a:t>Windows: Command Prompt, </a:t>
            </a:r>
            <a:r>
              <a:rPr lang="en-US" dirty="0" err="1"/>
              <a:t>PuTTY</a:t>
            </a:r>
            <a:endParaRPr lang="en-US" dirty="0"/>
          </a:p>
        </p:txBody>
      </p:sp>
      <p:sp>
        <p:nvSpPr>
          <p:cNvPr id="3" name="Title 2">
            <a:extLst>
              <a:ext uri="{FF2B5EF4-FFF2-40B4-BE49-F238E27FC236}">
                <a16:creationId xmlns:a16="http://schemas.microsoft.com/office/drawing/2014/main" id="{A206EA52-C215-5D4E-8A73-C87B86A44574}"/>
              </a:ext>
            </a:extLst>
          </p:cNvPr>
          <p:cNvSpPr>
            <a:spLocks noGrp="1"/>
          </p:cNvSpPr>
          <p:nvPr>
            <p:ph type="title"/>
          </p:nvPr>
        </p:nvSpPr>
        <p:spPr/>
        <p:txBody>
          <a:bodyPr/>
          <a:lstStyle/>
          <a:p>
            <a:r>
              <a:rPr lang="en-US" dirty="0"/>
              <a:t>Command line interfaces allow scripting</a:t>
            </a:r>
          </a:p>
        </p:txBody>
      </p:sp>
      <p:sp>
        <p:nvSpPr>
          <p:cNvPr id="4" name="Slide Number Placeholder 3">
            <a:extLst>
              <a:ext uri="{FF2B5EF4-FFF2-40B4-BE49-F238E27FC236}">
                <a16:creationId xmlns:a16="http://schemas.microsoft.com/office/drawing/2014/main" id="{F0A327C6-7ED5-FB4F-904A-92D93A2CEB1B}"/>
              </a:ext>
            </a:extLst>
          </p:cNvPr>
          <p:cNvSpPr>
            <a:spLocks noGrp="1"/>
          </p:cNvSpPr>
          <p:nvPr>
            <p:ph type="sldNum" sz="quarter" idx="13"/>
          </p:nvPr>
        </p:nvSpPr>
        <p:spPr/>
        <p:txBody>
          <a:bodyPr/>
          <a:lstStyle/>
          <a:p>
            <a:fld id="{F5936FD3-174D-8740-A172-B7093C3E1B2E}" type="slidenum">
              <a:rPr lang="en-US" smtClean="0"/>
              <a:t>9</a:t>
            </a:fld>
            <a:endParaRPr lang="en-US"/>
          </a:p>
        </p:txBody>
      </p:sp>
    </p:spTree>
    <p:extLst>
      <p:ext uri="{BB962C8B-B14F-4D97-AF65-F5344CB8AC3E}">
        <p14:creationId xmlns:p14="http://schemas.microsoft.com/office/powerpoint/2010/main" val="33831491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20704</TotalTime>
  <Words>4319</Words>
  <Application>Microsoft Macintosh PowerPoint</Application>
  <PresentationFormat>Widescreen</PresentationFormat>
  <Paragraphs>717</Paragraphs>
  <Slides>75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Bioinformatics software ecosystem: Tools that “do one thing, and do it well”.</vt:lpstr>
      <vt:lpstr>Different platforms for computing</vt:lpstr>
      <vt:lpstr>Galaxy provides a collection of tools to analyze variety of biomedical data</vt:lpstr>
      <vt:lpstr>Command line interfaces allow scripting</vt:lpstr>
      <vt:lpstr>Wynton is a high-performance computing (HPC) system for UCSF affiliates</vt:lpstr>
      <vt:lpstr>Containers enable reproducibility</vt:lpstr>
      <vt:lpstr>A container is like a computer within a computer</vt:lpstr>
      <vt:lpstr>Best to use singularity with Linux (currently)</vt:lpstr>
      <vt:lpstr>Problem definition, shared data files</vt:lpstr>
      <vt:lpstr>Problem: identifying differentially expressed genes</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Examples of FastQC reports</vt:lpstr>
      <vt:lpstr>What if QC gives warn/fail flag?</vt:lpstr>
      <vt:lpstr>PowerPoint Presentation</vt:lpstr>
      <vt:lpstr>Cleaning up contaminants (20 mins)</vt:lpstr>
      <vt:lpstr>cutadapt removes adapters.</vt:lpstr>
      <vt:lpstr>Alternative approach: Trimmomatic</vt:lpstr>
      <vt:lpstr>What else to clean?</vt:lpstr>
      <vt:lpstr>Redo QC to ensure satisfactory quality.</vt:lpstr>
      <vt:lpstr>PowerPoint Presentation</vt:lpstr>
      <vt:lpstr>Conclusion: Session 1</vt:lpstr>
      <vt:lpstr>Contents: Session 2</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Online resources for sequencing data analysis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835</cp:revision>
  <cp:lastPrinted>2018-09-20T23:56:57Z</cp:lastPrinted>
  <dcterms:created xsi:type="dcterms:W3CDTF">2019-03-13T22:03:44Z</dcterms:created>
  <dcterms:modified xsi:type="dcterms:W3CDTF">2020-07-06T10:33:27Z</dcterms:modified>
</cp:coreProperties>
</file>